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1"/>
    <p:restoredTop sz="94698"/>
  </p:normalViewPr>
  <p:slideViewPr>
    <p:cSldViewPr snapToGrid="0">
      <p:cViewPr varScale="1">
        <p:scale>
          <a:sx n="86" d="100"/>
          <a:sy n="86" d="100"/>
        </p:scale>
        <p:origin x="248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C30ED-A0AF-B447-BFF7-B42385EDC2DC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6F5E6-A72F-AF43-9230-20F80A485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57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community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6F5E6-A72F-AF43-9230-20F80A485F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01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6F5E6-A72F-AF43-9230-20F80A485F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33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6F5E6-A72F-AF43-9230-20F80A485F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955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67890-245E-AC1D-BA1B-60E59BCF7D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CD241A-B399-770E-BC25-BAC00665D1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E0525-AA78-7CAF-34D6-439F5EAAC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CDD6A-39FC-9C4D-D199-59E19CD77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69326-930B-F541-29CA-9EDCEFF37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53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9B0D1-34D5-1C07-5D8C-CB019A7C5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BC8AA3-A78F-4CE1-493D-22551B1C4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B8983-1687-1E5D-4662-BE841480C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FC3AC-4814-96F3-FB12-49B898737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A84D2-1A78-0B75-FD95-E64425B1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9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8F66E2-445F-1520-E21E-363207AFB3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EDA5D9-95C6-CDED-EBE5-2AA70EDC30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749CE-2D95-D82D-50BC-C4D57B869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3A18B-AEDC-427A-D708-B25C3F011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6293D-10F1-2C7E-1AD7-6B68878EC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45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E5F30-E4E2-2F49-B474-197C59EA6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6362-71E5-92E1-1C80-4C68C8224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11983-5B8D-BAA5-35F9-613F60F78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387A2-3147-E9CE-AFF5-538129B2E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CE903-1841-1154-A45C-3569D5BEA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55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D384A-C6FC-82EE-62FD-3C96A0FDB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9B80A1-D32E-E852-BCF9-5D402A432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6FA83-C3E5-EC1E-4A23-EC499798E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28C77-453B-F9A1-E21D-11E66594B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537A0-9B8A-23AF-A460-FDCBA576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04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E888C-AC2F-2CDD-94A1-A309DAD91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0C534-E721-AE7D-84DE-039A889A8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C4A90B-1D81-8CEC-80F9-0E58FC278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9CED6-595B-2D30-5CF7-8BC211A8B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65F-4AC5-C872-C6A0-FE25E53AB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814A8-2382-E750-8FE5-6389092C1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23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1D3D3-48E6-5780-DEDD-DDEE866C1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A0DFC-BD18-3860-668A-DB3750764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EA262E-F0E9-2AD3-D5EA-C5BDECF69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1C0394-EE54-82C2-E260-DB01D0A50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6A3845-0C0A-33A8-BCF6-99872C7AF9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91E204-473A-6F02-5A3B-59FD9933D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A775A1-F0C1-FC6A-3B95-4AF43D51B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AF8F02-5D24-0712-8183-81FF6A76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6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A11E1-11FE-2C18-1E50-61DCB38E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7DE6D3-C616-F4E2-A190-2241FF93B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73D31-F3E8-C718-6CAF-AA33444C1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7FD15-2D5E-1FCA-9CB6-8ED172BA3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839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665B6F-54CA-5D05-5892-98C7DF297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27DE1A-957D-A0C9-90B9-4A88E7294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E747B8-80E2-3537-0947-135E9E6B4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70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11DB7-8813-490D-822C-D56546952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DAD1B-2723-BC0A-3090-2E63019D4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AD2F9C-D242-26D4-945E-E7C092C97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9C23C-EE28-43FC-1430-5AD10EFD4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2738B6-B7A7-698B-C163-00F5EB2AF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1D9646-61BC-FF50-EFC7-6B3488B26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84829-9AC8-437B-05C7-A0DC5B592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7C583E-948F-DF1A-746B-DAAE6C02E1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C6B6B9-9F38-B207-7CE6-27C7203D3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067BF9-1516-B189-816C-68758DE0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D26BF5-B224-48AE-4625-E2AF52D02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428B4-9B82-0319-9E3C-EB5792967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27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3AD02E-1852-91B0-1065-C94EF90BF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1A29F0-2C64-7229-0C47-F522586DB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E7C3B-07BF-17C7-9EDB-64AED5510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B0493-D436-784D-B029-BCE1A54CEB9D}" type="datetimeFigureOut">
              <a:rPr lang="en-US" smtClean="0"/>
              <a:t>12/20/23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823C2-D1AE-B491-F2E0-337320262E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F1F50-AFB0-B2D8-D7B4-DB45119EBA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5007B-1932-594C-9C61-FBDC15CDC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2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1/2023.06.23.546313" TargetMode="External"/><Relationship Id="rId2" Type="http://schemas.openxmlformats.org/officeDocument/2006/relationships/hyperlink" Target="https://journals.asm.org/doi/10.1128/msphere.00355-23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DB962-FF52-E276-E7D0-11E7568E78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Reanalysis of Bee Bread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7ED381-8E66-FBEF-C5D1-73C1FB1042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12-20-23</a:t>
            </a:r>
          </a:p>
          <a:p>
            <a:r>
              <a:rPr lang="en-US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1760524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1D9DC-08FD-1A1B-C820-ED15221F3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6288"/>
            <a:ext cx="10515600" cy="1325563"/>
          </a:xfrm>
        </p:spPr>
        <p:txBody>
          <a:bodyPr/>
          <a:lstStyle/>
          <a:p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Core bee bread bacterial taxa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27D3-40B1-2DA1-AC27-6ADBBF583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1252"/>
            <a:ext cx="10515600" cy="582972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15 core members – text updated to reflect this</a:t>
            </a:r>
          </a:p>
          <a:p>
            <a:pPr marL="0" indent="0">
              <a:buNone/>
            </a:pPr>
            <a:r>
              <a:rPr lang="en-US" dirty="0"/>
              <a:t>Both time points together</a:t>
            </a:r>
          </a:p>
          <a:p>
            <a:r>
              <a:rPr lang="en-US" dirty="0"/>
              <a:t>Weighted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adonis2(formula =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dist_core_w_genus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~ Treatment * Timepoint, data =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, permutations = 1000, strata =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sd_adonis$Site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SumOfSqs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     R2      F 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Treatment            2   0.1453 0.01929 0.6770 0.37862  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Timepoint            1   0.1995 0.02649 1.8595 0.07293 .</a:t>
            </a:r>
          </a:p>
          <a:p>
            <a:pPr marL="0" indent="0">
              <a:buNone/>
            </a:pP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Treatment:Timepoint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 2   0.1059 0.01406 0.4935 0.59540  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            66   7.0826 0.94016                 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Total               71   7.5333 1.00000 </a:t>
            </a:r>
          </a:p>
          <a:p>
            <a:endParaRPr lang="en-US" dirty="0"/>
          </a:p>
          <a:p>
            <a:r>
              <a:rPr lang="en-US" dirty="0"/>
              <a:t>Unweighted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adonis2(formula =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dist_core_uw_genus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~ Treatment * Timepoint, data =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, permutations = 1000, strata =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sd_adonis$Site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SumOfSqs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     R2      F  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Treatment            2  0.01790 0.01247 0.4651 0.715285   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Timepoint            1  0.13318 0.09274 6.9195 0.001998 **</a:t>
            </a:r>
          </a:p>
          <a:p>
            <a:pPr marL="0" indent="0">
              <a:buNone/>
            </a:pP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Treatment:Timepoint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 2  0.01460 0.01017 0.3792 0.802198   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            66  1.27028 0.88462                   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Total               71  1.43596 1.00000 </a:t>
            </a:r>
          </a:p>
          <a:p>
            <a:pPr marL="0" indent="0">
              <a:buNone/>
            </a:pPr>
            <a:endParaRPr lang="en-US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When split by timepoint, there were no significant predictors of beta-diversity for the core taxa.</a:t>
            </a:r>
            <a:endParaRPr lang="en-US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32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CEF6C2F-9906-4F89-9B4F-598E9F344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428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E12CD6-A76F-439F-9C98-C0211D8FD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6"/>
            <a:ext cx="12192000" cy="2615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F74AFD-56A7-AF4A-7875-ACA2FB2D1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42938"/>
            <a:ext cx="5351463" cy="327501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947E9F-ACE6-C4F9-0125-14749C09CD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37275" y="642938"/>
            <a:ext cx="5351463" cy="327501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4E93C0-77B4-F379-B10C-4936A1CB7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36802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Core ordinations (figure 2 CD)</a:t>
            </a:r>
          </a:p>
        </p:txBody>
      </p:sp>
    </p:spTree>
    <p:extLst>
      <p:ext uri="{BB962C8B-B14F-4D97-AF65-F5344CB8AC3E}">
        <p14:creationId xmlns:p14="http://schemas.microsoft.com/office/powerpoint/2010/main" val="2235607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6FEC6-E040-BEAD-AAF4-9A7AB78E2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analyses and figures.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9B03-9C82-8DFF-5CC9-94E736746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378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BE0EE-BCCF-1C95-46E6-F1877FF0A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phylogenetic tree</a:t>
            </a:r>
          </a:p>
        </p:txBody>
      </p:sp>
      <p:pic>
        <p:nvPicPr>
          <p:cNvPr id="5" name="Content Placeholder 4" descr="A diagram of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DB9E876D-E616-BDE2-B4BC-7809F933BA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868" y="1690688"/>
            <a:ext cx="8305368" cy="469551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551F76-5A04-2FF8-76BF-485D02D10F45}"/>
              </a:ext>
            </a:extLst>
          </p:cNvPr>
          <p:cNvSpPr txBox="1"/>
          <p:nvPr/>
        </p:nvSpPr>
        <p:spPr>
          <a:xfrm>
            <a:off x="8566061" y="2083632"/>
            <a:ext cx="29913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will need to add the taxonomic assignments to this. Additionally, I don’t think the abundance argument really gives any additional info here.  I think the tree on the next slide is easier to understand. </a:t>
            </a:r>
          </a:p>
          <a:p>
            <a:endParaRPr lang="en-US" dirty="0"/>
          </a:p>
          <a:p>
            <a:r>
              <a:rPr lang="en-US" dirty="0"/>
              <a:t>I’ve also included the taxonomy info so we can add this info by hand. </a:t>
            </a:r>
          </a:p>
        </p:txBody>
      </p:sp>
    </p:spTree>
    <p:extLst>
      <p:ext uri="{BB962C8B-B14F-4D97-AF65-F5344CB8AC3E}">
        <p14:creationId xmlns:p14="http://schemas.microsoft.com/office/powerpoint/2010/main" val="36938819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computer&#10;&#10;Description automatically generated with medium confidence">
            <a:extLst>
              <a:ext uri="{FF2B5EF4-FFF2-40B4-BE49-F238E27FC236}">
                <a16:creationId xmlns:a16="http://schemas.microsoft.com/office/drawing/2014/main" id="{419C954B-98FE-2411-385A-55A4E3D95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594" y="150000"/>
            <a:ext cx="5592580" cy="424808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E08C6E-D184-751C-86EC-70AE7A0BC11E}"/>
              </a:ext>
            </a:extLst>
          </p:cNvPr>
          <p:cNvSpPr txBox="1"/>
          <p:nvPr/>
        </p:nvSpPr>
        <p:spPr>
          <a:xfrm>
            <a:off x="1715124" y="4266005"/>
            <a:ext cx="963867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Taxonomy Table:     [15 taxa by 7 taxonomic ranks]: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Kingdom    Phylum             Class                 Order              Family               Genus                            Species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OTU_5   "Bacteria" "Firmicutes"       "Bacilli"       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Lactobacillales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Lactobacillaceae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Apilactobacillus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OTU_8  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Gammaproteobacteria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Enterobacterales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Morganellaceae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Arsenophonus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OTU_9  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Gammaproteobacteria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Pseudomonadales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Moraxellaceae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"Acinetobacter"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OTU_18 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Gammaproteobacteria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Enterobacterales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"Enterobacteriaceae"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Raoultella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OTU_33 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Gammaproteobacteria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Pseudomonadales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"Pseudomonadaceae"   "Pseudomonas"  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OTU_35 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Gammaproteobacteria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Enterobacterales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Erwiniaceae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Pantoea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OTU_37 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Alphaproteobacteria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Sphingomonadales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Sphingomonadaceae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Sphingomonas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OTU_40 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Alphaproteobacteria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Acetobacterales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Acetobacteraceae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NA             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OTU_55 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Gammaproteobacteria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Burkholderiales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Oxalobacteraceae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Duganella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OTU_62  "Bacteria"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Bacteroidota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Bacteroidia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Flavobacteriales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Weeksellaceae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Chryseobacterium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OTU_82 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Alphaproteobacteria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Acetobacterales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Acetobacteraceae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Bombella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OTU_97  "Bacteria"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Actinobacteriota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"Actinobacteria"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Micrococcales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Microbacteriaceae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Curtobacterium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OTU_99  "Bacteria" "Firmicutes"       "Bacilli"       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Paenibacillales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Paenibacillaceae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Paenibacillus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  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OTU_103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Alphaproteobacteria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Rhizobiales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Beijerinckiaceae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Methylobacterium-Methylorubrum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NA     </a:t>
            </a:r>
          </a:p>
          <a:p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OTU_117 "Bacteria" "Proteobacteria"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Alphaproteobacteria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Rhizobiales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Rhizobiaceae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Aureimonas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                     NA </a:t>
            </a:r>
          </a:p>
        </p:txBody>
      </p:sp>
    </p:spTree>
    <p:extLst>
      <p:ext uri="{BB962C8B-B14F-4D97-AF65-F5344CB8AC3E}">
        <p14:creationId xmlns:p14="http://schemas.microsoft.com/office/powerpoint/2010/main" val="56937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AF45B-214C-E645-6684-3C4412FD5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84" y="-177286"/>
            <a:ext cx="2324725" cy="1325563"/>
          </a:xfrm>
        </p:spPr>
        <p:txBody>
          <a:bodyPr/>
          <a:lstStyle/>
          <a:p>
            <a:r>
              <a:rPr lang="en-US" dirty="0"/>
              <a:t>heatmap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760924-66C8-47EE-87A7-7BCA7E1E90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099523" y="119079"/>
            <a:ext cx="10670028" cy="6619842"/>
          </a:xfrm>
        </p:spPr>
      </p:pic>
    </p:spTree>
    <p:extLst>
      <p:ext uri="{BB962C8B-B14F-4D97-AF65-F5344CB8AC3E}">
        <p14:creationId xmlns:p14="http://schemas.microsoft.com/office/powerpoint/2010/main" val="1237440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71C2D-C9FE-5B8B-F979-E704448A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Same figure as before but with OTU labels instead of Genus. We can decide which format would be best and make a final figure. </a:t>
            </a:r>
          </a:p>
        </p:txBody>
      </p:sp>
      <p:pic>
        <p:nvPicPr>
          <p:cNvPr id="5" name="Content Placeholder 4" descr="A close-up of a graph&#10;&#10;Description automatically generated">
            <a:extLst>
              <a:ext uri="{FF2B5EF4-FFF2-40B4-BE49-F238E27FC236}">
                <a16:creationId xmlns:a16="http://schemas.microsoft.com/office/drawing/2014/main" id="{2746D957-3F4F-E627-59FA-A99DB5ABF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3646" y="1852985"/>
            <a:ext cx="8064708" cy="5005015"/>
          </a:xfrm>
        </p:spPr>
      </p:pic>
    </p:spTree>
    <p:extLst>
      <p:ext uri="{BB962C8B-B14F-4D97-AF65-F5344CB8AC3E}">
        <p14:creationId xmlns:p14="http://schemas.microsoft.com/office/powerpoint/2010/main" val="1860404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62E48-9C0A-5259-89CF-4E6EF03FC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928672" cy="1325563"/>
          </a:xfrm>
        </p:spPr>
        <p:txBody>
          <a:bodyPr/>
          <a:lstStyle/>
          <a:p>
            <a:r>
              <a:rPr lang="en-US" dirty="0"/>
              <a:t>Venn diagrams</a:t>
            </a:r>
          </a:p>
        </p:txBody>
      </p:sp>
      <p:pic>
        <p:nvPicPr>
          <p:cNvPr id="5" name="Content Placeholder 4" descr="A diagram of a number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219A81D6-0F12-512D-6EB0-B153312822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916" y="2300724"/>
            <a:ext cx="5847544" cy="3680351"/>
          </a:xfrm>
        </p:spPr>
      </p:pic>
      <p:pic>
        <p:nvPicPr>
          <p:cNvPr id="7" name="Picture 6" descr="A diagram of a circle&#10;&#10;Description automatically generated with medium confidence">
            <a:extLst>
              <a:ext uri="{FF2B5EF4-FFF2-40B4-BE49-F238E27FC236}">
                <a16:creationId xmlns:a16="http://schemas.microsoft.com/office/drawing/2014/main" id="{8B1069CF-48C9-D860-FF5B-335A0286A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9738" y="3403971"/>
            <a:ext cx="5692708" cy="3226358"/>
          </a:xfrm>
          <a:prstGeom prst="rect">
            <a:avLst/>
          </a:prstGeom>
        </p:spPr>
      </p:pic>
      <p:pic>
        <p:nvPicPr>
          <p:cNvPr id="9" name="Picture 8" descr="A diagram of a number of circles&#10;&#10;Description automatically generated with medium confidence">
            <a:extLst>
              <a:ext uri="{FF2B5EF4-FFF2-40B4-BE49-F238E27FC236}">
                <a16:creationId xmlns:a16="http://schemas.microsoft.com/office/drawing/2014/main" id="{0A6262EB-8969-7399-C9B7-DC4A0B2E66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1460" y="227671"/>
            <a:ext cx="4629509" cy="311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6047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F5C46-606D-94FE-4D29-DF0398EE0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Supp. Figures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E156E4-9A67-1141-3378-66EAF86EB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9890" y="1843790"/>
            <a:ext cx="5696262" cy="3961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B6F3AF-0D64-31EB-768D-AE9FA9D8F0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849" y="1690688"/>
            <a:ext cx="549389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47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A2A07-ED43-9815-B1A4-8E47B7E5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6E59A-F93A-9FFB-759C-5BD1AA482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95293"/>
          </a:xfrm>
        </p:spPr>
        <p:txBody>
          <a:bodyPr/>
          <a:lstStyle/>
          <a:p>
            <a:r>
              <a:rPr lang="en-US" dirty="0"/>
              <a:t>Iteratively rarefied instead of CLR transformation. </a:t>
            </a:r>
          </a:p>
          <a:p>
            <a:pPr lvl="1"/>
            <a:r>
              <a:rPr lang="en-US" dirty="0"/>
              <a:t>We can use this paper to respond to the reviewer's comments regarding CLR transformation and why we opted to use rarefaction. – </a:t>
            </a:r>
            <a:r>
              <a:rPr lang="en-US" b="1" dirty="0"/>
              <a:t>I’ve done this in the R2R letter. </a:t>
            </a:r>
          </a:p>
          <a:p>
            <a:pPr lvl="1"/>
            <a:r>
              <a:rPr lang="en-US" dirty="0">
                <a:hlinkClick r:id="rId2"/>
              </a:rPr>
              <a:t>https://journals.asm.org/doi/10.1128/msphere.00355-23</a:t>
            </a:r>
            <a:endParaRPr lang="en-US" dirty="0"/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GillSansRegular"/>
                <a:hlinkClick r:id="rId3"/>
              </a:rPr>
              <a:t>https://doi.org/10.1101/2023.06.23.546313</a:t>
            </a:r>
            <a:r>
              <a:rPr lang="en-US" b="0" i="0" dirty="0">
                <a:solidFill>
                  <a:srgbClr val="333333"/>
                </a:solidFill>
                <a:effectLst/>
                <a:latin typeface="GillSansRegular"/>
              </a:rPr>
              <a:t> </a:t>
            </a:r>
            <a:endParaRPr lang="en-US" dirty="0"/>
          </a:p>
          <a:p>
            <a:pPr lvl="1"/>
            <a:r>
              <a:rPr lang="en-US" dirty="0"/>
              <a:t>The next slides are the new results in line with how they appear in the manuscript. 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837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723E-7D6A-704D-8856-04D8D731F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Summary of sequence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823FB-3CFE-34B6-65B6-443E4B9FA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final dataset now consists of 941 ASVs – </a:t>
            </a:r>
            <a:r>
              <a:rPr lang="en-US" b="1" dirty="0"/>
              <a:t>text updated.</a:t>
            </a:r>
          </a:p>
          <a:p>
            <a:endParaRPr lang="en-US" dirty="0"/>
          </a:p>
          <a:p>
            <a:r>
              <a:rPr lang="en-US" dirty="0"/>
              <a:t>Number of ASVs per dominant group and abundance – </a:t>
            </a:r>
            <a:r>
              <a:rPr lang="en-US" b="1" dirty="0"/>
              <a:t>text updated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55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2E4A0-2C09-A991-678A-A392CD003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Bee bread bacterial alpha diversity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65C4D-7BC9-9C99-5C1E-182550ED6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This has been re-analyzed with “site” as a random effect using the lme4 package – </a:t>
            </a:r>
            <a:r>
              <a:rPr lang="en-US" b="1" dirty="0"/>
              <a:t>methods updated. </a:t>
            </a:r>
            <a:endParaRPr lang="en-US" dirty="0"/>
          </a:p>
          <a:p>
            <a:r>
              <a:rPr lang="en-US" dirty="0"/>
              <a:t>Models: Y ~ Treatment * Time | Site</a:t>
            </a:r>
          </a:p>
          <a:p>
            <a:endParaRPr lang="en-US" dirty="0"/>
          </a:p>
          <a:p>
            <a:r>
              <a:rPr lang="en-US" dirty="0"/>
              <a:t>Shannon – no significant predictors of Shannon diversity, random effect is not significant. </a:t>
            </a:r>
          </a:p>
          <a:p>
            <a:endParaRPr lang="en-US" dirty="0"/>
          </a:p>
          <a:p>
            <a:r>
              <a:rPr lang="en-US" dirty="0"/>
              <a:t>Chao1 – Treatment * Timepoint (F = 3.3102, P = 0.04), individual predictors are not significant, random effect is significant (P &lt; 0.001) </a:t>
            </a:r>
          </a:p>
          <a:p>
            <a:endParaRPr lang="en-US" dirty="0"/>
          </a:p>
          <a:p>
            <a:r>
              <a:rPr lang="en-US" dirty="0"/>
              <a:t>Observed - no significant predictors of Richness, random effect is significant (P &lt; 0.001).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146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83BAE-DB1B-108C-E0E0-14B9F4081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sz="1800" b="0" i="1" u="none" strike="noStrike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Beta diversity – </a:t>
            </a:r>
            <a:r>
              <a:rPr lang="en-US" sz="1800" b="1" i="1" u="none" strike="noStrike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methods updated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B4AAC-607B-5450-8ADC-2E65F13B3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5464"/>
            <a:ext cx="10515600" cy="5972536"/>
          </a:xfrm>
        </p:spPr>
        <p:txBody>
          <a:bodyPr>
            <a:normAutofit/>
          </a:bodyPr>
          <a:lstStyle/>
          <a:p>
            <a:r>
              <a:rPr lang="en-US" sz="2000" dirty="0"/>
              <a:t>New model specification: </a:t>
            </a:r>
            <a:r>
              <a:rPr lang="en-US" sz="2000" dirty="0" err="1"/>
              <a:t>Dist</a:t>
            </a:r>
            <a:r>
              <a:rPr lang="en-US" sz="2000" dirty="0"/>
              <a:t> ~ Treatment * Timepoint, strata = Site, perm 1000.</a:t>
            </a:r>
            <a:endParaRPr lang="en-US" dirty="0"/>
          </a:p>
          <a:p>
            <a:r>
              <a:rPr lang="en-US" sz="2000" dirty="0"/>
              <a:t>Weighted:</a:t>
            </a:r>
          </a:p>
          <a:p>
            <a:pPr mar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adonis2(formula =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dist_w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~ Treatment * Timepoint, data =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, permutations = 1000, strata =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sd_adonis$Site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SumOfSqs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R2      F  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</a:t>
            </a:r>
          </a:p>
          <a:p>
            <a:pPr mar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Treatment            2  0.03192 0.01673 0.5876 0.48252  </a:t>
            </a:r>
          </a:p>
          <a:p>
            <a:pPr marL="0" indent="0">
              <a:buNone/>
            </a:pPr>
            <a:r>
              <a:rPr lang="en-US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Timepoint            1  0.06154 0.03225 2.2660 0.04995 *</a:t>
            </a:r>
          </a:p>
          <a:p>
            <a:pPr marL="0" indent="0">
              <a:buNone/>
            </a:pP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Treatment:Timepoint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2  0.02211 0.01159 0.4071 0.70430  </a:t>
            </a:r>
          </a:p>
          <a:p>
            <a:pPr mar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            66  1.79238 0.93943                 </a:t>
            </a:r>
          </a:p>
          <a:p>
            <a:pPr mar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Total               71  1.90795 1.00000 </a:t>
            </a:r>
          </a:p>
          <a:p>
            <a:r>
              <a:rPr lang="en-US" sz="2000" dirty="0"/>
              <a:t>Pairwise </a:t>
            </a:r>
            <a:r>
              <a:rPr lang="en-US" sz="2000" dirty="0" err="1"/>
              <a:t>permanova</a:t>
            </a:r>
            <a:r>
              <a:rPr lang="en-US" sz="2000" dirty="0"/>
              <a:t> shows no differences among treatments</a:t>
            </a:r>
          </a:p>
          <a:p>
            <a:r>
              <a:rPr lang="en-US" sz="2000" dirty="0"/>
              <a:t>Unweighted:</a:t>
            </a:r>
          </a:p>
          <a:p>
            <a:pPr marL="0" indent="0"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adonis2(formula =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dist_uw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~ Treatment * Timepoint, data =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, permutations = 1000, strata =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sd_adonis$Site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SumOfSqs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R2      F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  </a:t>
            </a:r>
          </a:p>
          <a:p>
            <a:pPr marL="0" indent="0"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Treatment            2   0.3192 0.02593 0.9432 0.331668    </a:t>
            </a:r>
          </a:p>
          <a:p>
            <a:pPr marL="0" indent="0">
              <a:buNone/>
            </a:pPr>
            <a:r>
              <a:rPr lang="en-US" sz="1050" b="1" dirty="0">
                <a:latin typeface="Courier New" panose="02070309020205020404" pitchFamily="49" charset="0"/>
                <a:cs typeface="Courier New" panose="02070309020205020404" pitchFamily="49" charset="0"/>
              </a:rPr>
              <a:t>Timepoint            1   0.4933 0.04007 2.9154 0.000999 ***</a:t>
            </a:r>
          </a:p>
          <a:p>
            <a:pPr marL="0" indent="0">
              <a:buNone/>
            </a:pP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Treatment:Timepoint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2   0.3296 0.02678 0.9740 0.249750    </a:t>
            </a:r>
          </a:p>
          <a:p>
            <a:pPr marL="0" indent="0"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Residual            66  11.1670 0.90722                    </a:t>
            </a:r>
          </a:p>
          <a:p>
            <a:pPr marL="0" indent="0">
              <a:buNone/>
            </a:pP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Total               71  12.3090 1.00000 </a:t>
            </a:r>
          </a:p>
          <a:p>
            <a:r>
              <a:rPr lang="en-US" sz="2000" dirty="0"/>
              <a:t>Pairwise </a:t>
            </a:r>
            <a:r>
              <a:rPr lang="en-US" sz="2000" dirty="0" err="1"/>
              <a:t>permanova</a:t>
            </a:r>
            <a:r>
              <a:rPr lang="en-US" sz="2000" dirty="0"/>
              <a:t> shows no differences among treatments</a:t>
            </a:r>
          </a:p>
          <a:p>
            <a:pPr marL="0" indent="0">
              <a:buNone/>
            </a:pP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062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CEF6C2F-9906-4F89-9B4F-598E9F344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428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E12CD6-A76F-439F-9C98-C0211D8FD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6"/>
            <a:ext cx="12192000" cy="2615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914E65-76BB-7074-4733-AADF6811E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642938"/>
            <a:ext cx="5351463" cy="327501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30DEF4-C27D-D5C5-4D9D-398F83DBA7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37275" y="642938"/>
            <a:ext cx="5351463" cy="327501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3500B8-8F6C-5459-311C-D14BED0BB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36802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Full community part of Figure 2 (AB) </a:t>
            </a:r>
          </a:p>
        </p:txBody>
      </p:sp>
    </p:spTree>
    <p:extLst>
      <p:ext uri="{BB962C8B-B14F-4D97-AF65-F5344CB8AC3E}">
        <p14:creationId xmlns:p14="http://schemas.microsoft.com/office/powerpoint/2010/main" val="1271356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26D78-B9A8-481D-5649-25A21843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treatment effect of miticide – </a:t>
            </a:r>
            <a:r>
              <a:rPr lang="en-US" b="1" dirty="0"/>
              <a:t>methods updated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54A3C-7BE1-92AD-24BD-0CD3D2A5F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983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sz="2800" dirty="0"/>
              <a:t>New model specification: </a:t>
            </a:r>
            <a:r>
              <a:rPr lang="en-US" sz="2800" dirty="0" err="1"/>
              <a:t>Dist</a:t>
            </a:r>
            <a:r>
              <a:rPr lang="en-US" sz="2800" dirty="0"/>
              <a:t> ~ Treatment * Timepoint, strata = Site, perm 1000.</a:t>
            </a:r>
            <a:endParaRPr lang="en-US" dirty="0"/>
          </a:p>
          <a:p>
            <a:endParaRPr lang="en-US" dirty="0"/>
          </a:p>
          <a:p>
            <a:r>
              <a:rPr lang="en-US" dirty="0"/>
              <a:t>Weighted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adonis2(formula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dist_wb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~ Treatment, data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permutations = 1000, strata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sd_adonis$Site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SumOfSqs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R2      F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(&gt;F)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Treatment  2  0.02089 0.02462 0.4165 0.6563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  33  0.82759 0.97538              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Total     35  0.84848 1.00000 </a:t>
            </a:r>
          </a:p>
          <a:p>
            <a:r>
              <a:rPr lang="en-US" dirty="0"/>
              <a:t>No pairwise differences in treatment</a:t>
            </a:r>
          </a:p>
          <a:p>
            <a:r>
              <a:rPr lang="en-US" dirty="0"/>
              <a:t>Unweighted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adonis2(formula =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dist_uwb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~ Treatment, data =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, permutations = 1000, strata =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sd_adonis$Site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SumOfSqs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      R2      F  </a:t>
            </a:r>
            <a:r>
              <a:rPr lang="en-US" sz="1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</a:t>
            </a: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(&gt;F)  </a:t>
            </a:r>
          </a:p>
          <a:p>
            <a:pPr marL="0" indent="0">
              <a:buNone/>
            </a:pPr>
            <a:r>
              <a:rPr lang="en-US" sz="1300" b="1" dirty="0">
                <a:latin typeface="Courier New" panose="02070309020205020404" pitchFamily="49" charset="0"/>
                <a:cs typeface="Courier New" panose="02070309020205020404" pitchFamily="49" charset="0"/>
              </a:rPr>
              <a:t>Treatment  2   0.2953 0.05616 0.9818 0.05694 .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Residual  33   4.9627 0.94384                 </a:t>
            </a:r>
          </a:p>
          <a:p>
            <a:pPr marL="0" indent="0">
              <a:buNone/>
            </a:pPr>
            <a:r>
              <a:rPr lang="en-US" sz="1300" dirty="0">
                <a:latin typeface="Courier New" panose="02070309020205020404" pitchFamily="49" charset="0"/>
                <a:cs typeface="Courier New" panose="02070309020205020404" pitchFamily="49" charset="0"/>
              </a:rPr>
              <a:t>Total     35   5.2579 1.00000 </a:t>
            </a:r>
          </a:p>
          <a:p>
            <a:r>
              <a:rPr lang="en-US" sz="2600" dirty="0"/>
              <a:t>Pairwise differences in between the CF and ORG treatments (F</a:t>
            </a:r>
            <a:r>
              <a:rPr lang="en-US" sz="2600" baseline="-25000" dirty="0"/>
              <a:t>1,22 </a:t>
            </a:r>
            <a:r>
              <a:rPr lang="en-US" sz="2600" dirty="0"/>
              <a:t>= 1.25, P = 0.02)</a:t>
            </a:r>
          </a:p>
          <a:p>
            <a:pPr marL="0" indent="0">
              <a:buNone/>
            </a:pPr>
            <a:endParaRPr lang="en-US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088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CEF6C2F-9906-4F89-9B4F-598E9F344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428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E12CD6-A76F-439F-9C98-C0211D8FD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42816"/>
            <a:ext cx="12192000" cy="2615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302646-AA89-448B-6AE1-305DCD6E3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42938"/>
            <a:ext cx="5351463" cy="327501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C987FE-C105-1C3C-8C68-BBB4996147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37275" y="642938"/>
            <a:ext cx="5351463" cy="327501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C173A7-9B79-CC7F-7DEA-C68B6F263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36802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Ordinations time 2 – post treatment</a:t>
            </a:r>
          </a:p>
        </p:txBody>
      </p:sp>
    </p:spTree>
    <p:extLst>
      <p:ext uri="{BB962C8B-B14F-4D97-AF65-F5344CB8AC3E}">
        <p14:creationId xmlns:p14="http://schemas.microsoft.com/office/powerpoint/2010/main" val="1514488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9ED25-921D-3B95-B097-E799FB0DE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0" i="1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Responses of acidophilic bacterial taxa to miticide treatment – </a:t>
            </a:r>
            <a:r>
              <a:rPr lang="en-US" sz="1800" b="1" i="1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methods updated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20011-C5D6-1078-B117-D7FFF6D7A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Still differences in </a:t>
            </a:r>
            <a:r>
              <a:rPr lang="en-US" dirty="0" err="1"/>
              <a:t>lacto</a:t>
            </a:r>
            <a:r>
              <a:rPr lang="en-US" dirty="0"/>
              <a:t> bac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Acetobacteraceae</a:t>
            </a:r>
            <a:endParaRPr lang="en-US" dirty="0"/>
          </a:p>
          <a:p>
            <a:r>
              <a:rPr lang="en-US" dirty="0"/>
              <a:t>OTU 282 – no longer significant – p = 0.105</a:t>
            </a:r>
          </a:p>
          <a:p>
            <a:endParaRPr lang="en-US" dirty="0"/>
          </a:p>
          <a:p>
            <a:r>
              <a:rPr lang="en-US" dirty="0"/>
              <a:t>OTU 122 – p  = 0.004</a:t>
            </a:r>
          </a:p>
          <a:p>
            <a:pPr marL="457200" lvl="1" indent="0">
              <a:buNone/>
            </a:pPr>
            <a:r>
              <a:rPr lang="en-US" dirty="0"/>
              <a:t>Pairwise test p-values : aceto_df$OTU_122 and </a:t>
            </a:r>
            <a:r>
              <a:rPr lang="en-US" dirty="0" err="1"/>
              <a:t>aceto_df$Treatment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CF     CON   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CON 0.3017 -     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ORG 0.0032 0.0329</a:t>
            </a:r>
          </a:p>
        </p:txBody>
      </p:sp>
    </p:spTree>
    <p:extLst>
      <p:ext uri="{BB962C8B-B14F-4D97-AF65-F5344CB8AC3E}">
        <p14:creationId xmlns:p14="http://schemas.microsoft.com/office/powerpoint/2010/main" val="521296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1244</Words>
  <Application>Microsoft Macintosh PowerPoint</Application>
  <PresentationFormat>Widescreen</PresentationFormat>
  <Paragraphs>126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GillSansRegular</vt:lpstr>
      <vt:lpstr>Helvetica Neue</vt:lpstr>
      <vt:lpstr>Office Theme</vt:lpstr>
      <vt:lpstr>Reanalysis of Bee Bread data</vt:lpstr>
      <vt:lpstr>PowerPoint Presentation</vt:lpstr>
      <vt:lpstr>Summary of sequence data</vt:lpstr>
      <vt:lpstr>Bee bread bacterial alpha diversity</vt:lpstr>
      <vt:lpstr>Beta diversity – methods updated</vt:lpstr>
      <vt:lpstr>Full community part of Figure 2 (AB) </vt:lpstr>
      <vt:lpstr>Post treatment effect of miticide – methods updated</vt:lpstr>
      <vt:lpstr>Ordinations time 2 – post treatment</vt:lpstr>
      <vt:lpstr>Responses of acidophilic bacterial taxa to miticide treatment – methods updated</vt:lpstr>
      <vt:lpstr>Core bee bread bacterial taxa</vt:lpstr>
      <vt:lpstr>Core ordinations (figure 2 CD)</vt:lpstr>
      <vt:lpstr>Additional analyses and figures. </vt:lpstr>
      <vt:lpstr>Core phylogenetic tree</vt:lpstr>
      <vt:lpstr>PowerPoint Presentation</vt:lpstr>
      <vt:lpstr>heatmap</vt:lpstr>
      <vt:lpstr>Same figure as before but with OTU labels instead of Genus. We can decide which format would be best and make a final figure. </vt:lpstr>
      <vt:lpstr>Venn diagrams</vt:lpstr>
      <vt:lpstr>Supp. Figures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Reanalysis of Bee Bread data</dc:title>
  <dc:creator>Custer, Gordon</dc:creator>
  <cp:lastModifiedBy>Custer, Gordon</cp:lastModifiedBy>
  <cp:revision>5</cp:revision>
  <dcterms:created xsi:type="dcterms:W3CDTF">2023-12-20T18:24:07Z</dcterms:created>
  <dcterms:modified xsi:type="dcterms:W3CDTF">2023-12-21T19:22:38Z</dcterms:modified>
</cp:coreProperties>
</file>

<file path=docProps/thumbnail.jpeg>
</file>